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sario" charset="1" panose="02000503040000020003"/>
      <p:regular r:id="rId12"/>
    </p:embeddedFont>
    <p:embeddedFont>
      <p:font typeface="Rosario Bold" charset="1" panose="02000503060000020004"/>
      <p:regular r:id="rId13"/>
    </p:embeddedFont>
    <p:embeddedFont>
      <p:font typeface="Rosario Italics" charset="1" panose="02000506050000020003"/>
      <p:regular r:id="rId14"/>
    </p:embeddedFont>
    <p:embeddedFont>
      <p:font typeface="Rosario Bold Italics" charset="1" panose="020005030400000200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4052"/>
            <a:ext cx="3163902" cy="2169004"/>
          </a:xfrm>
          <a:custGeom>
            <a:avLst/>
            <a:gdLst/>
            <a:ahLst/>
            <a:cxnLst/>
            <a:rect r="r" b="b" t="t" l="l"/>
            <a:pathLst>
              <a:path h="2169004" w="3163902">
                <a:moveTo>
                  <a:pt x="0" y="0"/>
                </a:moveTo>
                <a:lnTo>
                  <a:pt x="3163902" y="0"/>
                </a:lnTo>
                <a:lnTo>
                  <a:pt x="3163902" y="2169005"/>
                </a:lnTo>
                <a:lnTo>
                  <a:pt x="0" y="2169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276" r="0" b="-2259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26237" y="830109"/>
            <a:ext cx="7461763" cy="8290848"/>
          </a:xfrm>
          <a:custGeom>
            <a:avLst/>
            <a:gdLst/>
            <a:ahLst/>
            <a:cxnLst/>
            <a:rect r="r" b="b" t="t" l="l"/>
            <a:pathLst>
              <a:path h="8290848" w="7461763">
                <a:moveTo>
                  <a:pt x="0" y="0"/>
                </a:moveTo>
                <a:lnTo>
                  <a:pt x="7461763" y="0"/>
                </a:lnTo>
                <a:lnTo>
                  <a:pt x="7461763" y="8290848"/>
                </a:lnTo>
                <a:lnTo>
                  <a:pt x="0" y="8290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377960"/>
            <a:ext cx="9013875" cy="159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004AAD"/>
                </a:solidFill>
                <a:latin typeface="Rosario Bold"/>
              </a:rPr>
              <a:t>CUSTOMER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63860"/>
            <a:ext cx="8544752" cy="159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2BB4D4"/>
                </a:solidFill>
                <a:latin typeface="Rosario Bold"/>
              </a:rPr>
              <a:t>CHURN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16546" y="1210571"/>
            <a:ext cx="4528065" cy="64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7"/>
              </a:lnSpc>
            </a:pPr>
            <a:r>
              <a:rPr lang="en-US" sz="3776">
                <a:solidFill>
                  <a:srgbClr val="004AAD"/>
                </a:solidFill>
                <a:latin typeface="Rosario Bold Italics"/>
              </a:rPr>
              <a:t>SyriaTel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150262"/>
            <a:ext cx="8544752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Rosario"/>
              </a:rPr>
              <a:t>Presented by Tabby, Mark, Chris, Jacky &amp; Wilkins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295" y="2077375"/>
            <a:ext cx="10506492" cy="7879869"/>
          </a:xfrm>
          <a:custGeom>
            <a:avLst/>
            <a:gdLst/>
            <a:ahLst/>
            <a:cxnLst/>
            <a:rect r="r" b="b" t="t" l="l"/>
            <a:pathLst>
              <a:path h="7879869" w="10506492">
                <a:moveTo>
                  <a:pt x="0" y="0"/>
                </a:moveTo>
                <a:lnTo>
                  <a:pt x="10506492" y="0"/>
                </a:lnTo>
                <a:lnTo>
                  <a:pt x="10506492" y="7879869"/>
                </a:lnTo>
                <a:lnTo>
                  <a:pt x="0" y="7879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41751" y="4283493"/>
            <a:ext cx="6717549" cy="14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4"/>
              </a:lnSpc>
            </a:pPr>
            <a:r>
              <a:rPr lang="en-US" sz="3627">
                <a:solidFill>
                  <a:srgbClr val="2E2E2E"/>
                </a:solidFill>
                <a:latin typeface="Montserrat Classic"/>
              </a:rPr>
              <a:t>Area code 510 had the highest churn rate (14.9%).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83285"/>
            <a:ext cx="15174871" cy="89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0"/>
              </a:lnSpc>
            </a:pPr>
            <a:r>
              <a:rPr lang="en-US" sz="6700">
                <a:solidFill>
                  <a:srgbClr val="004AAD"/>
                </a:solidFill>
                <a:latin typeface="Rosario Bold"/>
              </a:rPr>
              <a:t>CHURN DISTRIBUTION BY AREA CODES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7925" y="3341973"/>
            <a:ext cx="7240764" cy="574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2E2E2E"/>
                </a:solidFill>
                <a:latin typeface="Rosario"/>
              </a:rPr>
              <a:t>The bar graph shows an increase in churn rate versus the number of customer service calls.</a:t>
            </a:r>
          </a:p>
          <a:p>
            <a:pPr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2E2E2E"/>
                </a:solidFill>
                <a:latin typeface="Rosario"/>
              </a:rPr>
              <a:t>An increase in customer service calls is an opportunity for the business to retain the client before they exit.</a:t>
            </a:r>
          </a:p>
          <a:p>
            <a:pPr>
              <a:lnSpc>
                <a:spcPts val="576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41730" y="2320677"/>
            <a:ext cx="10446270" cy="7100135"/>
          </a:xfrm>
          <a:custGeom>
            <a:avLst/>
            <a:gdLst/>
            <a:ahLst/>
            <a:cxnLst/>
            <a:rect r="r" b="b" t="t" l="l"/>
            <a:pathLst>
              <a:path h="7100135" w="10446270">
                <a:moveTo>
                  <a:pt x="0" y="0"/>
                </a:moveTo>
                <a:lnTo>
                  <a:pt x="10446270" y="0"/>
                </a:lnTo>
                <a:lnTo>
                  <a:pt x="10446270" y="7100136"/>
                </a:lnTo>
                <a:lnTo>
                  <a:pt x="0" y="710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172" r="0" b="-51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3285"/>
            <a:ext cx="10897270" cy="174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0"/>
              </a:lnSpc>
            </a:pPr>
            <a:r>
              <a:rPr lang="en-US" sz="6700">
                <a:solidFill>
                  <a:srgbClr val="004AAD"/>
                </a:solidFill>
                <a:latin typeface="Rosario Bold"/>
              </a:rPr>
              <a:t>CUSTOMER SERVICE AGAINST CHURN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9032615" y="-2510006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5" y="0"/>
                </a:lnTo>
                <a:lnTo>
                  <a:pt x="13709385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992765" y="1806253"/>
            <a:ext cx="1835366" cy="827427"/>
          </a:xfrm>
          <a:custGeom>
            <a:avLst/>
            <a:gdLst/>
            <a:ahLst/>
            <a:cxnLst/>
            <a:rect r="r" b="b" t="t" l="l"/>
            <a:pathLst>
              <a:path h="827427" w="1835366">
                <a:moveTo>
                  <a:pt x="1835367" y="0"/>
                </a:moveTo>
                <a:lnTo>
                  <a:pt x="0" y="0"/>
                </a:lnTo>
                <a:lnTo>
                  <a:pt x="0" y="827428"/>
                </a:lnTo>
                <a:lnTo>
                  <a:pt x="1835367" y="827428"/>
                </a:lnTo>
                <a:lnTo>
                  <a:pt x="18353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1970" b="-1197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64190" y="2024135"/>
            <a:ext cx="1946561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Rosario Bold"/>
              </a:rPr>
              <a:t>Predictors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17312" y="1164320"/>
            <a:ext cx="5841988" cy="19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top predictors of customer churn are;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Rosario"/>
              </a:rPr>
              <a:t>Calls duration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Rosario"/>
              </a:rPr>
              <a:t>International plan subscriptions.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Rosario"/>
              </a:rPr>
              <a:t>Customer service calls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144000" y="4622576"/>
            <a:ext cx="1751347" cy="789549"/>
          </a:xfrm>
          <a:custGeom>
            <a:avLst/>
            <a:gdLst/>
            <a:ahLst/>
            <a:cxnLst/>
            <a:rect r="r" b="b" t="t" l="l"/>
            <a:pathLst>
              <a:path h="789549" w="1751347">
                <a:moveTo>
                  <a:pt x="1751347" y="0"/>
                </a:moveTo>
                <a:lnTo>
                  <a:pt x="0" y="0"/>
                </a:lnTo>
                <a:lnTo>
                  <a:pt x="0" y="789549"/>
                </a:lnTo>
                <a:lnTo>
                  <a:pt x="1751347" y="789549"/>
                </a:lnTo>
                <a:lnTo>
                  <a:pt x="17513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05900" y="4838727"/>
            <a:ext cx="1751347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Rosario Bold"/>
              </a:rPr>
              <a:t>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7312" y="4299099"/>
            <a:ext cx="5841988" cy="148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model built is able to predict instances of churn or no churn by customers to an accuracy of 92%.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372112" y="7230081"/>
            <a:ext cx="1475610" cy="665240"/>
          </a:xfrm>
          <a:custGeom>
            <a:avLst/>
            <a:gdLst/>
            <a:ahLst/>
            <a:cxnLst/>
            <a:rect r="r" b="b" t="t" l="l"/>
            <a:pathLst>
              <a:path h="665240" w="147561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30461" y="7326555"/>
            <a:ext cx="1339863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Rosario Bold"/>
              </a:rPr>
              <a:t>Churn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17312" y="6718300"/>
            <a:ext cx="5841988" cy="19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state of the customer churn is also provided. Therefore of all calls we are told whether the customer is active or not.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181100"/>
            <a:ext cx="8699779" cy="104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Rosario Bold"/>
              </a:rPr>
              <a:t>EVALUATION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66786"/>
            <a:ext cx="6543675" cy="97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analytics carried out revealed the following:-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8532740">
            <a:off x="-2391990" y="6202549"/>
            <a:ext cx="8890578" cy="7225615"/>
          </a:xfrm>
          <a:custGeom>
            <a:avLst/>
            <a:gdLst/>
            <a:ahLst/>
            <a:cxnLst/>
            <a:rect r="r" b="b" t="t" l="l"/>
            <a:pathLst>
              <a:path h="7225615" w="8890578">
                <a:moveTo>
                  <a:pt x="8890578" y="0"/>
                </a:moveTo>
                <a:lnTo>
                  <a:pt x="0" y="0"/>
                </a:lnTo>
                <a:lnTo>
                  <a:pt x="0" y="7225615"/>
                </a:lnTo>
                <a:lnTo>
                  <a:pt x="8890578" y="7225615"/>
                </a:lnTo>
                <a:lnTo>
                  <a:pt x="8890578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95445" y="0"/>
            <a:ext cx="2292555" cy="1234453"/>
          </a:xfrm>
          <a:custGeom>
            <a:avLst/>
            <a:gdLst/>
            <a:ahLst/>
            <a:cxnLst/>
            <a:rect r="r" b="b" t="t" l="l"/>
            <a:pathLst>
              <a:path h="1234453" w="2292555">
                <a:moveTo>
                  <a:pt x="0" y="0"/>
                </a:moveTo>
                <a:lnTo>
                  <a:pt x="2292555" y="0"/>
                </a:lnTo>
                <a:lnTo>
                  <a:pt x="2292555" y="1234453"/>
                </a:lnTo>
                <a:lnTo>
                  <a:pt x="0" y="123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995" t="-94168" r="-28128" b="-95775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79917"/>
            <a:ext cx="5325180" cy="40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0642" indent="-445321" lvl="1">
              <a:lnSpc>
                <a:spcPts val="6600"/>
              </a:lnSpc>
              <a:buFont typeface="Arial"/>
              <a:buChar char="•"/>
            </a:pPr>
            <a:r>
              <a:rPr lang="en-US" sz="4125">
                <a:solidFill>
                  <a:srgbClr val="2E2E2E"/>
                </a:solidFill>
                <a:latin typeface="Rosario"/>
              </a:rPr>
              <a:t>What Order of feature importances.  </a:t>
            </a:r>
          </a:p>
          <a:p>
            <a:pPr marL="890642" indent="-445321" lvl="1">
              <a:lnSpc>
                <a:spcPts val="6600"/>
              </a:lnSpc>
              <a:buFont typeface="Arial"/>
              <a:buChar char="•"/>
            </a:pPr>
            <a:r>
              <a:rPr lang="en-US" sz="4125">
                <a:solidFill>
                  <a:srgbClr val="2E2E2E"/>
                </a:solidFill>
                <a:latin typeface="Rosario"/>
              </a:rPr>
              <a:t>What are the areas of key focus.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32589" y="2524016"/>
            <a:ext cx="11024296" cy="6327285"/>
          </a:xfrm>
          <a:custGeom>
            <a:avLst/>
            <a:gdLst/>
            <a:ahLst/>
            <a:cxnLst/>
            <a:rect r="r" b="b" t="t" l="l"/>
            <a:pathLst>
              <a:path h="6327285" w="11024296">
                <a:moveTo>
                  <a:pt x="0" y="0"/>
                </a:moveTo>
                <a:lnTo>
                  <a:pt x="11024296" y="0"/>
                </a:lnTo>
                <a:lnTo>
                  <a:pt x="11024296" y="6327285"/>
                </a:lnTo>
                <a:lnTo>
                  <a:pt x="0" y="6327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14457171" cy="80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Rosario Bold"/>
              </a:rPr>
              <a:t>PREDICTORS OF CUSTOMER CHURN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063" y="580704"/>
            <a:ext cx="9732386" cy="104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Rosario Bold"/>
              </a:rPr>
              <a:t>RECOMMENDATIONS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8425" y="2169437"/>
            <a:ext cx="14707020" cy="673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807925" indent="-602642" lvl="2">
              <a:lnSpc>
                <a:spcPts val="6699"/>
              </a:lnSpc>
              <a:buFont typeface="Arial"/>
              <a:buChar char="⚬"/>
            </a:pPr>
            <a:r>
              <a:rPr lang="en-US" sz="4186">
                <a:solidFill>
                  <a:srgbClr val="2E2E2E"/>
                </a:solidFill>
                <a:latin typeface="Rosario"/>
              </a:rPr>
              <a:t>Improve call quality  during the day as this has proved to be the most important indicator of churn.</a:t>
            </a:r>
          </a:p>
          <a:p>
            <a:pPr marL="1807925" indent="-602642" lvl="2">
              <a:lnSpc>
                <a:spcPts val="6699"/>
              </a:lnSpc>
              <a:buFont typeface="Arial"/>
              <a:buChar char="⚬"/>
            </a:pPr>
            <a:r>
              <a:rPr lang="en-US" sz="4186">
                <a:solidFill>
                  <a:srgbClr val="2E2E2E"/>
                </a:solidFill>
                <a:latin typeface="Rosario"/>
              </a:rPr>
              <a:t>Improve customer care services for better customer experience.</a:t>
            </a:r>
          </a:p>
          <a:p>
            <a:pPr marL="1807925" indent="-602642" lvl="2">
              <a:lnSpc>
                <a:spcPts val="6699"/>
              </a:lnSpc>
              <a:buFont typeface="Arial"/>
              <a:buChar char="⚬"/>
            </a:pPr>
            <a:r>
              <a:rPr lang="en-US" sz="4186">
                <a:solidFill>
                  <a:srgbClr val="2E2E2E"/>
                </a:solidFill>
                <a:latin typeface="Rosario"/>
              </a:rPr>
              <a:t>Offer better rates or packages for customers with international plan.</a:t>
            </a:r>
          </a:p>
          <a:p>
            <a:pPr marL="1807925" indent="-602642" lvl="2">
              <a:lnSpc>
                <a:spcPts val="6699"/>
              </a:lnSpc>
              <a:buFont typeface="Arial"/>
              <a:buChar char="⚬"/>
            </a:pPr>
            <a:r>
              <a:rPr lang="en-US" sz="4186">
                <a:solidFill>
                  <a:srgbClr val="2E2E2E"/>
                </a:solidFill>
                <a:latin typeface="Rosario"/>
              </a:rPr>
              <a:t>For the data we recommend inclusion of date for better analytics on trends.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8532740">
            <a:off x="-2391990" y="6202549"/>
            <a:ext cx="8890578" cy="7225615"/>
          </a:xfrm>
          <a:custGeom>
            <a:avLst/>
            <a:gdLst/>
            <a:ahLst/>
            <a:cxnLst/>
            <a:rect r="r" b="b" t="t" l="l"/>
            <a:pathLst>
              <a:path h="7225615" w="8890578">
                <a:moveTo>
                  <a:pt x="8890578" y="0"/>
                </a:moveTo>
                <a:lnTo>
                  <a:pt x="0" y="0"/>
                </a:lnTo>
                <a:lnTo>
                  <a:pt x="0" y="7225615"/>
                </a:lnTo>
                <a:lnTo>
                  <a:pt x="8890578" y="7225615"/>
                </a:lnTo>
                <a:lnTo>
                  <a:pt x="8890578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5445" y="0"/>
            <a:ext cx="2292555" cy="1234453"/>
          </a:xfrm>
          <a:custGeom>
            <a:avLst/>
            <a:gdLst/>
            <a:ahLst/>
            <a:cxnLst/>
            <a:rect r="r" b="b" t="t" l="l"/>
            <a:pathLst>
              <a:path h="1234453" w="2292555">
                <a:moveTo>
                  <a:pt x="0" y="0"/>
                </a:moveTo>
                <a:lnTo>
                  <a:pt x="2292555" y="0"/>
                </a:lnTo>
                <a:lnTo>
                  <a:pt x="2292555" y="1234453"/>
                </a:lnTo>
                <a:lnTo>
                  <a:pt x="0" y="12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95" t="-94168" r="-28128" b="-9577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1000" y="3987800"/>
            <a:ext cx="7988300" cy="5270500"/>
            <a:chOff x="0" y="0"/>
            <a:chExt cx="10651067" cy="70273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85" r="0" b="485"/>
            <a:stretch>
              <a:fillRect/>
            </a:stretch>
          </p:blipFill>
          <p:spPr>
            <a:xfrm flipH="false" flipV="false">
              <a:off x="0" y="0"/>
              <a:ext cx="10651067" cy="702733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181100"/>
            <a:ext cx="12818064" cy="112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400">
                <a:solidFill>
                  <a:srgbClr val="004AAD"/>
                </a:solidFill>
                <a:latin typeface="Rosario 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1120"/>
            <a:ext cx="11642029" cy="47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areas that will be tackled in this presentation:-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6288" y="3644900"/>
            <a:ext cx="6549711" cy="500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E2E2E"/>
                </a:solidFill>
                <a:latin typeface="Montserrat Classic"/>
              </a:rPr>
              <a:t>Problem Statement</a:t>
            </a:r>
          </a:p>
          <a:p>
            <a:pPr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E2E2E"/>
                </a:solidFill>
                <a:latin typeface="Montserrat Classic"/>
              </a:rPr>
              <a:t>Data &amp; Stakeholders</a:t>
            </a:r>
          </a:p>
          <a:p>
            <a:pPr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E2E2E"/>
                </a:solidFill>
                <a:latin typeface="Montserrat Classic"/>
              </a:rPr>
              <a:t>The process</a:t>
            </a:r>
          </a:p>
          <a:p>
            <a:pPr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E2E2E"/>
                </a:solidFill>
                <a:latin typeface="Montserrat Classic"/>
              </a:rPr>
              <a:t>Data Understanding</a:t>
            </a:r>
          </a:p>
          <a:p>
            <a:pPr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E2E2E"/>
                </a:solidFill>
                <a:latin typeface="Montserrat Classic"/>
              </a:rPr>
              <a:t>Evaluation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85622"/>
            <a:ext cx="6601972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area of focus is customer churn in Syria Tel company. 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aim is to reduce financial impact of customer churn by implementing proactive retention strategies.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research questions are;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8905814">
            <a:off x="-3915353" y="7315969"/>
            <a:ext cx="10076495" cy="8189442"/>
          </a:xfrm>
          <a:custGeom>
            <a:avLst/>
            <a:gdLst/>
            <a:ahLst/>
            <a:cxnLst/>
            <a:rect r="r" b="b" t="t" l="l"/>
            <a:pathLst>
              <a:path h="8189442" w="10076495">
                <a:moveTo>
                  <a:pt x="10076495" y="0"/>
                </a:moveTo>
                <a:lnTo>
                  <a:pt x="0" y="0"/>
                </a:lnTo>
                <a:lnTo>
                  <a:pt x="0" y="8189442"/>
                </a:lnTo>
                <a:lnTo>
                  <a:pt x="10076495" y="8189442"/>
                </a:lnTo>
                <a:lnTo>
                  <a:pt x="1007649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73847"/>
            <a:ext cx="9334577" cy="92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5"/>
              </a:lnSpc>
            </a:pPr>
            <a:r>
              <a:rPr lang="en-US" sz="6995">
                <a:solidFill>
                  <a:srgbClr val="004AAD"/>
                </a:solidFill>
                <a:latin typeface="Rosario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2222" y="2457980"/>
            <a:ext cx="2852657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Predictors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02222" y="7008560"/>
            <a:ext cx="285265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Customer 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2788" y="2457980"/>
            <a:ext cx="28526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State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02450" y="7008560"/>
            <a:ext cx="285265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International calls.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011702"/>
            <a:ext cx="3088072" cy="7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What are the indicators of customer churn?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7783261"/>
            <a:ext cx="2909123" cy="112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4"/>
              </a:lnSpc>
            </a:pPr>
            <a:r>
              <a:rPr lang="en-US" sz="1884">
                <a:solidFill>
                  <a:srgbClr val="2E2E2E"/>
                </a:solidFill>
                <a:latin typeface="Montserrat Classic"/>
              </a:rPr>
              <a:t>Is there need to review SyriaTel’s customer service?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4228" y="2995147"/>
            <a:ext cx="3088072" cy="7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Which state has the highest churn rate?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4228" y="8002336"/>
            <a:ext cx="3088072" cy="11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Do we need a review of the International calls service?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995445" y="0"/>
            <a:ext cx="2292555" cy="1234453"/>
          </a:xfrm>
          <a:custGeom>
            <a:avLst/>
            <a:gdLst/>
            <a:ahLst/>
            <a:cxnLst/>
            <a:rect r="r" b="b" t="t" l="l"/>
            <a:pathLst>
              <a:path h="1234453" w="2292555">
                <a:moveTo>
                  <a:pt x="0" y="0"/>
                </a:moveTo>
                <a:lnTo>
                  <a:pt x="2292555" y="0"/>
                </a:lnTo>
                <a:lnTo>
                  <a:pt x="2292555" y="1234453"/>
                </a:lnTo>
                <a:lnTo>
                  <a:pt x="0" y="123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995" t="-94168" r="-28128" b="-9577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602222" y="4862047"/>
            <a:ext cx="2852657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Duration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2450" y="4908577"/>
            <a:ext cx="2852657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 Bold"/>
              </a:rPr>
              <a:t>Calls Charge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3414" y="5397482"/>
            <a:ext cx="3088072" cy="7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How does the calls duration affect Churn?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5961" y="5397265"/>
            <a:ext cx="3088072" cy="7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2E2E2E"/>
                </a:solidFill>
                <a:latin typeface="Montserrat Classic"/>
              </a:rPr>
              <a:t>Does the calls charge affect Churn?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9032615" y="-2510006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5" y="0"/>
                </a:lnTo>
                <a:lnTo>
                  <a:pt x="13709385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338079" y="2391679"/>
            <a:ext cx="1475610" cy="665240"/>
          </a:xfrm>
          <a:custGeom>
            <a:avLst/>
            <a:gdLst/>
            <a:ahLst/>
            <a:cxnLst/>
            <a:rect r="r" b="b" t="t" l="l"/>
            <a:pathLst>
              <a:path h="665240" w="147561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05952" y="2488153"/>
            <a:ext cx="1339863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Rosario Bold"/>
              </a:rPr>
              <a:t>States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52513" y="1879898"/>
            <a:ext cx="4906787" cy="97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SyriaTel serves customers spread across 51 states.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0210007" y="4810880"/>
            <a:ext cx="1751347" cy="789549"/>
          </a:xfrm>
          <a:custGeom>
            <a:avLst/>
            <a:gdLst/>
            <a:ahLst/>
            <a:cxnLst/>
            <a:rect r="r" b="b" t="t" l="l"/>
            <a:pathLst>
              <a:path h="789549" w="1751347">
                <a:moveTo>
                  <a:pt x="1751347" y="0"/>
                </a:moveTo>
                <a:lnTo>
                  <a:pt x="0" y="0"/>
                </a:lnTo>
                <a:lnTo>
                  <a:pt x="0" y="789549"/>
                </a:lnTo>
                <a:lnTo>
                  <a:pt x="1751347" y="789549"/>
                </a:lnTo>
                <a:lnTo>
                  <a:pt x="17513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10007" y="4907354"/>
            <a:ext cx="1751347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Rosario Bold"/>
              </a:rPr>
              <a:t>Calls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2513" y="4299099"/>
            <a:ext cx="4906787" cy="19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data provided contains calls duration and charge for day, evening and night.</a:t>
            </a:r>
          </a:p>
          <a:p>
            <a:pPr>
              <a:lnSpc>
                <a:spcPts val="39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0338079" y="7230081"/>
            <a:ext cx="1475610" cy="665240"/>
          </a:xfrm>
          <a:custGeom>
            <a:avLst/>
            <a:gdLst/>
            <a:ahLst/>
            <a:cxnLst/>
            <a:rect r="r" b="b" t="t" l="l"/>
            <a:pathLst>
              <a:path h="665240" w="147561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05952" y="7326555"/>
            <a:ext cx="1339863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Rosario Bold"/>
              </a:rPr>
              <a:t>Churn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2513" y="6718300"/>
            <a:ext cx="4906787" cy="249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state of the customer churn is also provided. Therefore of all calls we are told whether the customer is active or not.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181100"/>
            <a:ext cx="8699779" cy="204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Rosario Bold"/>
              </a:rPr>
              <a:t>DATA &amp; STAKEHOLDERS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66786"/>
            <a:ext cx="6543675" cy="19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individuals for whom the research was carried out is the telecom business.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The data presented to us for analysis had the following characteristics:- 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8532740">
            <a:off x="-2391990" y="6202549"/>
            <a:ext cx="8890578" cy="7225615"/>
          </a:xfrm>
          <a:custGeom>
            <a:avLst/>
            <a:gdLst/>
            <a:ahLst/>
            <a:cxnLst/>
            <a:rect r="r" b="b" t="t" l="l"/>
            <a:pathLst>
              <a:path h="7225615" w="8890578">
                <a:moveTo>
                  <a:pt x="8890578" y="0"/>
                </a:moveTo>
                <a:lnTo>
                  <a:pt x="0" y="0"/>
                </a:lnTo>
                <a:lnTo>
                  <a:pt x="0" y="7225615"/>
                </a:lnTo>
                <a:lnTo>
                  <a:pt x="8890578" y="7225615"/>
                </a:lnTo>
                <a:lnTo>
                  <a:pt x="8890578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95445" y="0"/>
            <a:ext cx="2292555" cy="1234453"/>
          </a:xfrm>
          <a:custGeom>
            <a:avLst/>
            <a:gdLst/>
            <a:ahLst/>
            <a:cxnLst/>
            <a:rect r="r" b="b" t="t" l="l"/>
            <a:pathLst>
              <a:path h="1234453" w="2292555">
                <a:moveTo>
                  <a:pt x="0" y="0"/>
                </a:moveTo>
                <a:lnTo>
                  <a:pt x="2292555" y="0"/>
                </a:lnTo>
                <a:lnTo>
                  <a:pt x="2292555" y="1234453"/>
                </a:lnTo>
                <a:lnTo>
                  <a:pt x="0" y="123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995" t="-94168" r="-28128" b="-9577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3994" y="1953724"/>
            <a:ext cx="736600" cy="736600"/>
          </a:xfrm>
          <a:custGeom>
            <a:avLst/>
            <a:gdLst/>
            <a:ahLst/>
            <a:cxnLst/>
            <a:rect r="r" b="b" t="t" l="l"/>
            <a:pathLst>
              <a:path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06044" y="4779036"/>
            <a:ext cx="736600" cy="736600"/>
          </a:xfrm>
          <a:custGeom>
            <a:avLst/>
            <a:gdLst/>
            <a:ahLst/>
            <a:cxnLst/>
            <a:rect r="r" b="b" t="t" l="l"/>
            <a:pathLst>
              <a:path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56825"/>
            <a:ext cx="85725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Rosario Bold"/>
              </a:rPr>
              <a:t>THE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44554"/>
            <a:ext cx="6299387" cy="239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Rosario"/>
              </a:rPr>
              <a:t>The researcher employed various techniques to analyse the data.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Rosario"/>
              </a:rPr>
              <a:t>The process has been outlined as follows:-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28094" y="7604348"/>
            <a:ext cx="736600" cy="736600"/>
          </a:xfrm>
          <a:custGeom>
            <a:avLst/>
            <a:gdLst/>
            <a:ahLst/>
            <a:cxnLst/>
            <a:rect r="r" b="b" t="t" l="l"/>
            <a:pathLst>
              <a:path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51472" y="7556723"/>
            <a:ext cx="525192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Rosario Bold"/>
              </a:rPr>
              <a:t>Results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51472" y="8064724"/>
            <a:ext cx="5251928" cy="97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This involves outlining the insights analytics gained from the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07372" y="1906099"/>
            <a:ext cx="525192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Rosario Bold"/>
              </a:rPr>
              <a:t>Data Exploration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7372" y="2433150"/>
            <a:ext cx="5251928" cy="19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This involves taking time to understand the business , understand the data and finally prepare the data for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9422" y="4731411"/>
            <a:ext cx="525192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Rosario Bold"/>
              </a:rPr>
              <a:t>Data modelling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9422" y="5239412"/>
            <a:ext cx="5251928" cy="148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Rosario"/>
              </a:rPr>
              <a:t>This involves carrying out various analytical procedures to gain insights from the data.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5242519">
            <a:off x="-1232869" y="6731793"/>
            <a:ext cx="9694860" cy="7879277"/>
          </a:xfrm>
          <a:custGeom>
            <a:avLst/>
            <a:gdLst/>
            <a:ahLst/>
            <a:cxnLst/>
            <a:rect r="r" b="b" t="t" l="l"/>
            <a:pathLst>
              <a:path h="7879277" w="9694860">
                <a:moveTo>
                  <a:pt x="9694860" y="0"/>
                </a:moveTo>
                <a:lnTo>
                  <a:pt x="0" y="0"/>
                </a:lnTo>
                <a:lnTo>
                  <a:pt x="0" y="7879278"/>
                </a:lnTo>
                <a:lnTo>
                  <a:pt x="9694860" y="7879278"/>
                </a:lnTo>
                <a:lnTo>
                  <a:pt x="969486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95445" y="0"/>
            <a:ext cx="2292555" cy="1234453"/>
          </a:xfrm>
          <a:custGeom>
            <a:avLst/>
            <a:gdLst/>
            <a:ahLst/>
            <a:cxnLst/>
            <a:rect r="r" b="b" t="t" l="l"/>
            <a:pathLst>
              <a:path h="1234453" w="2292555">
                <a:moveTo>
                  <a:pt x="0" y="0"/>
                </a:moveTo>
                <a:lnTo>
                  <a:pt x="2292555" y="0"/>
                </a:lnTo>
                <a:lnTo>
                  <a:pt x="2292555" y="1234453"/>
                </a:lnTo>
                <a:lnTo>
                  <a:pt x="0" y="1234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7995" t="-94168" r="-28128" b="-9577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4982" y="2542857"/>
            <a:ext cx="2585861" cy="167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79"/>
              </a:lnSpc>
            </a:pPr>
            <a:r>
              <a:rPr lang="en-US" sz="8799">
                <a:solidFill>
                  <a:srgbClr val="2E2E2E"/>
                </a:solidFill>
                <a:latin typeface="Rosario Bold"/>
              </a:rPr>
              <a:t>3,333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95445" y="0"/>
            <a:ext cx="2292555" cy="1234453"/>
          </a:xfrm>
          <a:custGeom>
            <a:avLst/>
            <a:gdLst/>
            <a:ahLst/>
            <a:cxnLst/>
            <a:rect r="r" b="b" t="t" l="l"/>
            <a:pathLst>
              <a:path h="1234453" w="2292555">
                <a:moveTo>
                  <a:pt x="0" y="0"/>
                </a:moveTo>
                <a:lnTo>
                  <a:pt x="2292555" y="0"/>
                </a:lnTo>
                <a:lnTo>
                  <a:pt x="2292555" y="1234453"/>
                </a:lnTo>
                <a:lnTo>
                  <a:pt x="0" y="12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95" t="-94168" r="-28128" b="-9577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80403" y="1480599"/>
            <a:ext cx="7839566" cy="7839566"/>
          </a:xfrm>
          <a:custGeom>
            <a:avLst/>
            <a:gdLst/>
            <a:ahLst/>
            <a:cxnLst/>
            <a:rect r="r" b="b" t="t" l="l"/>
            <a:pathLst>
              <a:path h="7839566" w="7839566">
                <a:moveTo>
                  <a:pt x="0" y="0"/>
                </a:moveTo>
                <a:lnTo>
                  <a:pt x="7839565" y="0"/>
                </a:lnTo>
                <a:lnTo>
                  <a:pt x="7839565" y="7839566"/>
                </a:lnTo>
                <a:lnTo>
                  <a:pt x="0" y="7839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1488" y="956724"/>
            <a:ext cx="1279784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Rosario Bold"/>
              </a:rPr>
              <a:t>CURRENT CHURN RATE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20842" y="2821623"/>
            <a:ext cx="6583671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2E2E2E"/>
                </a:solidFill>
                <a:latin typeface="Rosario"/>
              </a:rPr>
              <a:t>Total client sample used to carry out the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841" y="5584723"/>
            <a:ext cx="2992142" cy="167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79"/>
              </a:lnSpc>
            </a:pPr>
            <a:r>
              <a:rPr lang="en-US" sz="8799">
                <a:solidFill>
                  <a:srgbClr val="2E2E2E"/>
                </a:solidFill>
                <a:latin typeface="Rosario Bold"/>
              </a:rPr>
              <a:t>14.5%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0842" y="5980506"/>
            <a:ext cx="6583671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2E2E2E"/>
                </a:solidFill>
                <a:latin typeface="Rosario"/>
              </a:rPr>
              <a:t>Churn rate percentage from the client sample.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1746" y="2804913"/>
            <a:ext cx="7990894" cy="582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6060" indent="-393030" lvl="1">
              <a:lnSpc>
                <a:spcPts val="5825"/>
              </a:lnSpc>
              <a:buFont typeface="Arial"/>
              <a:buChar char="•"/>
            </a:pPr>
            <a:r>
              <a:rPr lang="en-US" sz="3640">
                <a:solidFill>
                  <a:srgbClr val="2E2E2E"/>
                </a:solidFill>
                <a:latin typeface="Montserrat Classic"/>
              </a:rPr>
              <a:t>The pie chart shows no significant difference between average call minutes during the day, night, and evening.</a:t>
            </a:r>
          </a:p>
          <a:p>
            <a:pPr>
              <a:lnSpc>
                <a:spcPts val="5825"/>
              </a:lnSpc>
            </a:pPr>
          </a:p>
          <a:p>
            <a:pPr marL="786060" indent="-393030" lvl="1">
              <a:lnSpc>
                <a:spcPts val="5825"/>
              </a:lnSpc>
              <a:buFont typeface="Arial"/>
              <a:buChar char="•"/>
            </a:pPr>
            <a:r>
              <a:rPr lang="en-US" sz="3640">
                <a:solidFill>
                  <a:srgbClr val="2E2E2E"/>
                </a:solidFill>
                <a:latin typeface="Montserrat Classic"/>
              </a:rPr>
              <a:t>The chart shows the potential for growth of the international business.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7747" y="1967002"/>
            <a:ext cx="7957754" cy="7957754"/>
          </a:xfrm>
          <a:custGeom>
            <a:avLst/>
            <a:gdLst/>
            <a:ahLst/>
            <a:cxnLst/>
            <a:rect r="r" b="b" t="t" l="l"/>
            <a:pathLst>
              <a:path h="7957754" w="7957754">
                <a:moveTo>
                  <a:pt x="0" y="0"/>
                </a:moveTo>
                <a:lnTo>
                  <a:pt x="7957754" y="0"/>
                </a:lnTo>
                <a:lnTo>
                  <a:pt x="7957754" y="7957754"/>
                </a:lnTo>
                <a:lnTo>
                  <a:pt x="0" y="7957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3285"/>
            <a:ext cx="10897270" cy="89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0"/>
              </a:lnSpc>
            </a:pPr>
            <a:r>
              <a:rPr lang="en-US" sz="6700">
                <a:solidFill>
                  <a:srgbClr val="004AAD"/>
                </a:solidFill>
                <a:latin typeface="Rosario Bold"/>
              </a:rPr>
              <a:t>CALLS DISTRIBUTION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1746" y="2804913"/>
            <a:ext cx="7990894" cy="655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6060" indent="-393030" lvl="1">
              <a:lnSpc>
                <a:spcPts val="5825"/>
              </a:lnSpc>
              <a:buFont typeface="Arial"/>
              <a:buChar char="•"/>
            </a:pPr>
            <a:r>
              <a:rPr lang="en-US" sz="3640">
                <a:solidFill>
                  <a:srgbClr val="2E2E2E"/>
                </a:solidFill>
                <a:latin typeface="Montserrat Classic"/>
              </a:rPr>
              <a:t>The majority of the customers are from the 415 area code with 49.7% originating from there.</a:t>
            </a:r>
          </a:p>
          <a:p>
            <a:pPr>
              <a:lnSpc>
                <a:spcPts val="5825"/>
              </a:lnSpc>
            </a:pPr>
          </a:p>
          <a:p>
            <a:pPr marL="786060" indent="-393030" lvl="1">
              <a:lnSpc>
                <a:spcPts val="5825"/>
              </a:lnSpc>
              <a:buFont typeface="Arial"/>
              <a:buChar char="•"/>
            </a:pPr>
            <a:r>
              <a:rPr lang="en-US" sz="3640">
                <a:solidFill>
                  <a:srgbClr val="2E2E2E"/>
                </a:solidFill>
                <a:latin typeface="Montserrat Classic"/>
              </a:rPr>
              <a:t>The remaining two area codes, 408 and 510 have almost similar distribution of 25.1% and 25.2% respectiviely.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3285"/>
            <a:ext cx="10897270" cy="89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0"/>
              </a:lnSpc>
            </a:pPr>
            <a:r>
              <a:rPr lang="en-US" sz="6700">
                <a:solidFill>
                  <a:srgbClr val="004AAD"/>
                </a:solidFill>
                <a:latin typeface="Rosario Bold"/>
              </a:rPr>
              <a:t>AREA CODE DISTRIBUTION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04944" y="2270119"/>
            <a:ext cx="8132024" cy="7400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6338" y="2370523"/>
            <a:ext cx="13739644" cy="108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E2E2E"/>
                </a:solidFill>
                <a:latin typeface="Montserrat Classic"/>
              </a:rPr>
              <a:t>The graph below shows that we have the highest retention in West Virginia (WV) followed by Virginia (VA) then Alabama (AL).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1865" y="3751773"/>
            <a:ext cx="13804269" cy="5506527"/>
          </a:xfrm>
          <a:custGeom>
            <a:avLst/>
            <a:gdLst/>
            <a:ahLst/>
            <a:cxnLst/>
            <a:rect r="r" b="b" t="t" l="l"/>
            <a:pathLst>
              <a:path h="5506527" w="13804269">
                <a:moveTo>
                  <a:pt x="0" y="0"/>
                </a:moveTo>
                <a:lnTo>
                  <a:pt x="13804270" y="0"/>
                </a:lnTo>
                <a:lnTo>
                  <a:pt x="13804270" y="5506527"/>
                </a:lnTo>
                <a:lnTo>
                  <a:pt x="0" y="5506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133" t="0" r="-1483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3285"/>
            <a:ext cx="13858518" cy="89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0"/>
              </a:lnSpc>
            </a:pPr>
            <a:r>
              <a:rPr lang="en-US" sz="6700">
                <a:solidFill>
                  <a:srgbClr val="004AAD"/>
                </a:solidFill>
                <a:latin typeface="Rosario Bold"/>
              </a:rPr>
              <a:t>CHURN DISTRIBUTION BY STATE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DAF8fEDFenE</dc:identifier>
  <dcterms:modified xsi:type="dcterms:W3CDTF">2011-08-01T06:04:30Z</dcterms:modified>
  <cp:revision>1</cp:revision>
  <dc:title>Group 5 Phase 3 project</dc:title>
</cp:coreProperties>
</file>